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1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865" r:id="rId1"/>
    <p:sldMasterId id="214748421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7512" autoAdjust="0"/>
    <p:restoredTop sz="94660"/>
  </p:normalViewPr>
  <p:slideViewPr>
    <p:cSldViewPr>
      <p:cViewPr varScale="1">
        <p:scale>
          <a:sx n="94" d="100"/>
          <a:sy n="94" d="100"/>
        </p:scale>
        <p:origin x="-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2.xml"/><Relationship Id="rId4" Type="http://schemas.openxmlformats.org/officeDocument/2006/relationships/slide" Target="slides/slide2.xml"/><Relationship Id="rId7" Type="http://schemas.openxmlformats.org/officeDocument/2006/relationships/slide" Target="slides/slide5.xml"/><Relationship Id="rId11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6" Type="http://schemas.openxmlformats.org/officeDocument/2006/relationships/presProps" Target="presProps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5" Type="http://schemas.openxmlformats.org/officeDocument/2006/relationships/slide" Target="slides/slide3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9" Type="http://schemas.openxmlformats.org/officeDocument/2006/relationships/slide" Target="slides/slide7.xml"/><Relationship Id="rId3" Type="http://schemas.openxmlformats.org/officeDocument/2006/relationships/slide" Target="slides/slide1.xml"/><Relationship Id="rId1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5FE1825-37BC-495C-BA93-63A1A843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5FE1825-37BC-495C-BA93-63A1A843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5FE1825-37BC-495C-BA93-63A1A843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4114800"/>
          </a:xfrm>
        </p:spPr>
        <p:txBody>
          <a:bodyPr/>
          <a:lstStyle>
            <a:lvl1pPr algn="ct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4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 algn="r">
              <a:defRPr sz="1400"/>
            </a:lvl1pPr>
          </a:lstStyle>
          <a:p>
            <a:fld id="{3C65D6E7-59EF-4F43-9488-DBD701F23B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5759349-F036-D348-99E5-B506F2C9E3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79E0D68-0EC7-A440-9E18-C0F7D38010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37EF085-6963-3849-BC44-68E1AA861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11A421A-CE27-9F44-BCA4-F9F1FDE233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C9CAF27-1B7A-DF4C-875A-FDEC8BC9AF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C087512-DC6D-A247-8314-4E428FC4D7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3BED9E4-562C-9A4F-9E31-7BA38A95A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5FE1825-37BC-495C-BA93-63A1A843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111E390-F991-A94C-B183-2DE37B5C2E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3F8377D-988F-DE46-9105-F54773F635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72117EC-C86F-3F49-A9F5-A00193047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5FE1825-37BC-495C-BA93-63A1A843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5FE1825-37BC-495C-BA93-63A1A843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5FE1825-37BC-495C-BA93-63A1A843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5FE1825-37BC-495C-BA93-63A1A843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5FE1825-37BC-495C-BA93-63A1A843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5FE1825-37BC-495C-BA93-63A1A843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5FE1825-37BC-495C-BA93-63A1A843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5FE1825-37BC-495C-BA93-63A1A843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27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27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27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27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27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27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27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27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7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7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7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7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7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7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7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fld id="{55FE1825-37BC-495C-BA93-63A1A843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1" r:id="rId1"/>
    <p:sldLayoutId id="2147484212" r:id="rId2"/>
    <p:sldLayoutId id="2147484213" r:id="rId3"/>
    <p:sldLayoutId id="2147484214" r:id="rId4"/>
    <p:sldLayoutId id="2147484215" r:id="rId5"/>
    <p:sldLayoutId id="2147484216" r:id="rId6"/>
    <p:sldLayoutId id="2147484217" r:id="rId7"/>
    <p:sldLayoutId id="2147484218" r:id="rId8"/>
    <p:sldLayoutId id="2147484219" r:id="rId9"/>
    <p:sldLayoutId id="2147484220" r:id="rId10"/>
    <p:sldLayoutId id="214748422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  <a:ea typeface="ＭＳ Ｐゴシック" pitchFamily="27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7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7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ＭＳ Ｐゴシック" pitchFamily="27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ＭＳ Ｐゴシック" pitchFamily="27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ＭＳ Ｐゴシック" pitchFamily="27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ＭＳ Ｐゴシック" pitchFamily="27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ＭＳ Ｐゴシック" pitchFamily="2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ch-nology.com/web_tools/materials/timelines/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hyperlink" Target="http://www.freetech4teachers.com/2009/05/from-washington-to-obama-in-4-minutes.html" TargetMode="External"/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suelebeau.com/webquests.htm" TargetMode="External"/><Relationship Id="rId3" Type="http://schemas.openxmlformats.org/officeDocument/2006/relationships/hyperlink" Target="http://www.teach-nology.com/web_tools/materials/timelines/" TargetMode="External"/><Relationship Id="rId5" Type="http://schemas.openxmlformats.org/officeDocument/2006/relationships/hyperlink" Target="http://tinyurl.com/36zchgd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3" Type="http://schemas.openxmlformats.org/officeDocument/2006/relationships/slide" Target="slide9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gif"/><Relationship Id="rId7" Type="http://schemas.openxmlformats.org/officeDocument/2006/relationships/image" Target="../media/image8.jpeg"/><Relationship Id="rId11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8" Type="http://schemas.openxmlformats.org/officeDocument/2006/relationships/image" Target="../media/image9.jpeg"/><Relationship Id="rId13" Type="http://schemas.openxmlformats.org/officeDocument/2006/relationships/image" Target="../media/image14.gif"/><Relationship Id="rId10" Type="http://schemas.openxmlformats.org/officeDocument/2006/relationships/image" Target="../media/image11.jpeg"/><Relationship Id="rId5" Type="http://schemas.openxmlformats.org/officeDocument/2006/relationships/image" Target="../media/image6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9" Type="http://schemas.openxmlformats.org/officeDocument/2006/relationships/image" Target="../media/image10.jpeg"/><Relationship Id="rId3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image" Target="../media/image19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jpeg"/><Relationship Id="rId3" Type="http://schemas.openxmlformats.org/officeDocument/2006/relationships/image" Target="../media/image16.gif"/><Relationship Id="rId5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8458200" cy="5867400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Cooper Black" pitchFamily="18" charset="0"/>
              </a:rPr>
              <a:t>History </a:t>
            </a:r>
            <a:br>
              <a:rPr lang="en-US" sz="8000" dirty="0" smtClean="0">
                <a:latin typeface="Cooper Black" pitchFamily="18" charset="0"/>
              </a:rPr>
            </a:br>
            <a:r>
              <a:rPr lang="en-US" sz="8000" dirty="0" smtClean="0">
                <a:latin typeface="Cooper Black" pitchFamily="18" charset="0"/>
              </a:rPr>
              <a:t>in the </a:t>
            </a:r>
            <a:br>
              <a:rPr lang="en-US" sz="8000" dirty="0" smtClean="0">
                <a:latin typeface="Cooper Black" pitchFamily="18" charset="0"/>
              </a:rPr>
            </a:br>
            <a:r>
              <a:rPr lang="en-US" sz="8000" dirty="0" smtClean="0">
                <a:latin typeface="Cooper Black" pitchFamily="18" charset="0"/>
              </a:rPr>
              <a:t>Social Studies Curriculum</a:t>
            </a:r>
            <a:endParaRPr lang="en-US" sz="8000" dirty="0"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Young Historians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1981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Hands on experience dealing with historical problems, gathering data, then reflecting on it. </a:t>
            </a:r>
          </a:p>
          <a:p>
            <a:pPr lvl="1"/>
            <a:r>
              <a:rPr lang="en-US" sz="3200" dirty="0" smtClean="0"/>
              <a:t>Working with primary sources</a:t>
            </a:r>
          </a:p>
          <a:p>
            <a:pPr lvl="2"/>
            <a:r>
              <a:rPr lang="en-US" dirty="0" smtClean="0"/>
              <a:t>documents, oral histories, letters, diaries, artifacts, photos, maps, art and architecture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and Chronology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763000" cy="2819400"/>
          </a:xfrm>
        </p:spPr>
        <p:txBody>
          <a:bodyPr/>
          <a:lstStyle/>
          <a:p>
            <a:r>
              <a:rPr lang="en-US" dirty="0" smtClean="0"/>
              <a:t>Teach a concept of time</a:t>
            </a:r>
          </a:p>
          <a:p>
            <a:pPr lvl="1"/>
            <a:r>
              <a:rPr lang="en-US" dirty="0" smtClean="0"/>
              <a:t>Calendars</a:t>
            </a:r>
          </a:p>
          <a:p>
            <a:pPr lvl="1"/>
            <a:r>
              <a:rPr lang="en-US" dirty="0" smtClean="0"/>
              <a:t>Timelines</a:t>
            </a:r>
          </a:p>
          <a:p>
            <a:pPr lvl="2"/>
            <a:r>
              <a:rPr lang="en-US" dirty="0" err="1" smtClean="0">
                <a:hlinkClick r:id="rId2"/>
              </a:rPr>
              <a:t>http://www.teach-nology.com/web_tools/materials/timelines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Arial"/>
                <a:hlinkClick r:id="rId2"/>
              </a:rPr>
              <a:t>http://www.suelebeau.com/webquests.</a:t>
            </a:r>
            <a:r>
              <a:rPr lang="en-US" sz="2800" dirty="0" smtClean="0">
                <a:latin typeface="Arial"/>
                <a:hlinkClick r:id="rId2"/>
              </a:rPr>
              <a:t>htm</a:t>
            </a:r>
            <a:endParaRPr lang="en-US" sz="2800" dirty="0" smtClean="0">
              <a:latin typeface="Arial"/>
            </a:endParaRPr>
          </a:p>
          <a:p>
            <a:r>
              <a:rPr lang="en-US" sz="2800" dirty="0" smtClean="0">
                <a:latin typeface="Arial"/>
                <a:hlinkClick r:id="rId3"/>
              </a:rPr>
              <a:t>http://www.teach-nology.com/web_tools/materials/timelines</a:t>
            </a:r>
            <a:r>
              <a:rPr lang="en-US" sz="2800" dirty="0" smtClean="0">
                <a:latin typeface="Arial"/>
                <a:hlinkClick r:id="rId3"/>
              </a:rPr>
              <a:t>/</a:t>
            </a:r>
            <a:endParaRPr lang="en-US" sz="2800" dirty="0" smtClean="0">
              <a:latin typeface="Arial"/>
            </a:endParaRPr>
          </a:p>
          <a:p>
            <a:r>
              <a:rPr lang="en-US" sz="2800" dirty="0" smtClean="0">
                <a:latin typeface="Arial"/>
                <a:hlinkClick r:id="rId4"/>
              </a:rPr>
              <a:t>http://www.freetech4teachers.com/2009/05/from-washington-to-obama-in-4-minutes.</a:t>
            </a:r>
            <a:r>
              <a:rPr lang="en-US" sz="2800" dirty="0" smtClean="0">
                <a:latin typeface="Arial"/>
                <a:hlinkClick r:id="rId4"/>
              </a:rPr>
              <a:t>html</a:t>
            </a:r>
            <a:endParaRPr lang="en-US" sz="2800" dirty="0" smtClean="0">
              <a:latin typeface="Arial"/>
            </a:endParaRPr>
          </a:p>
          <a:p>
            <a:r>
              <a:rPr lang="en-US" sz="2800" dirty="0" smtClean="0">
                <a:latin typeface="Arial"/>
                <a:hlinkClick r:id="rId5"/>
              </a:rPr>
              <a:t>http://tinyurl.com/36zchgd</a:t>
            </a:r>
            <a:endParaRPr lang="en-US" sz="2800" dirty="0" smtClean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1676400"/>
            <a:ext cx="84582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Lucida Bright" pitchFamily="18" charset="0"/>
              </a:rPr>
              <a:t>Life is lived forward, but it is understood backward</a:t>
            </a:r>
          </a:p>
          <a:p>
            <a:r>
              <a:rPr lang="en-US" sz="4400" b="1" dirty="0" smtClean="0">
                <a:latin typeface="Bradley Hand ITC" pitchFamily="66" charset="0"/>
              </a:rPr>
              <a:t>					</a:t>
            </a:r>
          </a:p>
          <a:p>
            <a:r>
              <a:rPr lang="en-US" sz="4400" b="1" dirty="0">
                <a:latin typeface="Bradley Hand ITC" pitchFamily="66" charset="0"/>
              </a:rPr>
              <a:t>	</a:t>
            </a:r>
            <a:r>
              <a:rPr lang="en-US" sz="4400" b="1" dirty="0" smtClean="0">
                <a:latin typeface="Bradley Hand ITC" pitchFamily="66" charset="0"/>
              </a:rPr>
              <a:t>	</a:t>
            </a:r>
            <a:r>
              <a:rPr lang="en-US" sz="4400" b="1" dirty="0" err="1" smtClean="0">
                <a:latin typeface="Bradley Hand ITC" pitchFamily="66" charset="0"/>
              </a:rPr>
              <a:t>Soren</a:t>
            </a:r>
            <a:r>
              <a:rPr lang="en-US" sz="4400" b="1" dirty="0" smtClean="0">
                <a:latin typeface="Bradley Hand ITC" pitchFamily="66" charset="0"/>
              </a:rPr>
              <a:t> Kierkegaard</a:t>
            </a:r>
            <a:endParaRPr lang="en-US" sz="4400" b="1" dirty="0"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94693"/>
            <a:ext cx="8610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Without an understanding of the past, citizens cannot make decisions regarding, political, moral or social issues wisely.</a:t>
            </a:r>
          </a:p>
          <a:p>
            <a:endParaRPr lang="en-US" sz="3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600" b="1" dirty="0" smtClean="0">
                <a:latin typeface="Century Schoolbook" pitchFamily="18" charset="0"/>
              </a:rPr>
              <a:t>					</a:t>
            </a:r>
          </a:p>
          <a:p>
            <a:r>
              <a:rPr lang="en-US" sz="3600" b="1" dirty="0" smtClean="0">
                <a:latin typeface="Century Schoolbook" pitchFamily="18" charset="0"/>
              </a:rPr>
              <a:t>				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3200400"/>
            <a:ext cx="8153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The past does not remain behind us as we create the present...it travels along as a guide to direct our behavior, decisions, and lives.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study history to…….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800"/>
          </a:xfrm>
        </p:spPr>
        <p:txBody>
          <a:bodyPr/>
          <a:lstStyle/>
          <a:p>
            <a:r>
              <a:rPr lang="en-US" dirty="0" smtClean="0"/>
              <a:t>Make sense of the past. (Historical Understandings)</a:t>
            </a:r>
          </a:p>
          <a:p>
            <a:r>
              <a:rPr lang="en-US" dirty="0" smtClean="0"/>
              <a:t>See through the eyes of those who were there. (Perspective)</a:t>
            </a:r>
          </a:p>
          <a:p>
            <a:r>
              <a:rPr lang="en-US" dirty="0" smtClean="0"/>
              <a:t>Study historians interpretations (Historical Thinking)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6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6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600200"/>
          </a:xfrm>
        </p:spPr>
        <p:txBody>
          <a:bodyPr/>
          <a:lstStyle/>
          <a:p>
            <a:r>
              <a:rPr lang="en-US" dirty="0" smtClean="0"/>
              <a:t>How Do We Teach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534400" cy="4267200"/>
          </a:xfrm>
        </p:spPr>
        <p:txBody>
          <a:bodyPr/>
          <a:lstStyle/>
          <a:p>
            <a:pPr lvl="1"/>
            <a:r>
              <a:rPr lang="en-US" dirty="0" smtClean="0"/>
              <a:t>Breadth and depth</a:t>
            </a:r>
          </a:p>
          <a:p>
            <a:pPr lvl="1"/>
            <a:r>
              <a:rPr lang="en-US" dirty="0" smtClean="0"/>
              <a:t>Dramatic play</a:t>
            </a:r>
          </a:p>
          <a:p>
            <a:pPr lvl="1"/>
            <a:r>
              <a:rPr lang="en-US" dirty="0" smtClean="0"/>
              <a:t>Simulations</a:t>
            </a:r>
          </a:p>
          <a:p>
            <a:pPr lvl="1"/>
            <a:r>
              <a:rPr lang="en-US" dirty="0" smtClean="0"/>
              <a:t>“You Are There”</a:t>
            </a:r>
          </a:p>
          <a:p>
            <a:pPr lvl="1"/>
            <a:r>
              <a:rPr lang="en-US" dirty="0" smtClean="0"/>
              <a:t>Using Questions or problems</a:t>
            </a:r>
          </a:p>
          <a:p>
            <a:pPr lvl="1"/>
            <a:r>
              <a:rPr lang="en-US" dirty="0" smtClean="0"/>
              <a:t>Inquiry Based Activities-- </a:t>
            </a:r>
            <a:r>
              <a:rPr lang="en-US" dirty="0" err="1" smtClean="0"/>
              <a:t>Webquests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600200"/>
          </a:xfrm>
        </p:spPr>
        <p:txBody>
          <a:bodyPr/>
          <a:lstStyle/>
          <a:p>
            <a:r>
              <a:rPr lang="en-US" dirty="0" smtClean="0"/>
              <a:t>Strategy and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Holiday Curriculum</a:t>
            </a:r>
          </a:p>
          <a:p>
            <a:r>
              <a:rPr lang="en-US" dirty="0" smtClean="0"/>
              <a:t>Theme</a:t>
            </a:r>
          </a:p>
          <a:p>
            <a:r>
              <a:rPr lang="en-US" dirty="0" smtClean="0"/>
              <a:t>Trade Books</a:t>
            </a:r>
          </a:p>
          <a:p>
            <a:pPr lvl="2"/>
            <a:r>
              <a:rPr lang="en-US" dirty="0" smtClean="0"/>
              <a:t>Biographies</a:t>
            </a:r>
          </a:p>
          <a:p>
            <a:pPr lvl="2"/>
            <a:r>
              <a:rPr lang="en-US" dirty="0" smtClean="0"/>
              <a:t>Historical Fiction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Action Button: Custom 3">
            <a:hlinkClick r:id="" action="ppaction://hlinkshowjump?jump=nextslide" highlightClick="1"/>
          </p:cNvPr>
          <p:cNvSpPr/>
          <p:nvPr/>
        </p:nvSpPr>
        <p:spPr>
          <a:xfrm>
            <a:off x="609600" y="2057400"/>
            <a:ext cx="381000" cy="457200"/>
          </a:xfrm>
          <a:prstGeom prst="actionButtonBlank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glow rad="101600">
              <a:schemeClr val="accent6">
                <a:lumMod val="75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Custom 4">
            <a:hlinkClick r:id="rId2" action="ppaction://hlinksldjump" highlightClick="1"/>
          </p:cNvPr>
          <p:cNvSpPr/>
          <p:nvPr/>
        </p:nvSpPr>
        <p:spPr>
          <a:xfrm>
            <a:off x="609600" y="2819400"/>
            <a:ext cx="381000" cy="457200"/>
          </a:xfrm>
          <a:prstGeom prst="actionButtonBlank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glow rad="101600">
              <a:schemeClr val="accent6">
                <a:lumMod val="75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Custom 5">
            <a:hlinkClick r:id="rId3" action="ppaction://hlinksldjump" highlightClick="1"/>
          </p:cNvPr>
          <p:cNvSpPr/>
          <p:nvPr/>
        </p:nvSpPr>
        <p:spPr>
          <a:xfrm>
            <a:off x="609600" y="3505200"/>
            <a:ext cx="381000" cy="457200"/>
          </a:xfrm>
          <a:prstGeom prst="actionButtonBlank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glow rad="101600">
              <a:schemeClr val="accent6">
                <a:lumMod val="75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kwanzaa_000002_tnb_th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3886200"/>
            <a:ext cx="990743" cy="8124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Holiday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1447800"/>
          </a:xfrm>
        </p:spPr>
        <p:txBody>
          <a:bodyPr/>
          <a:lstStyle/>
          <a:p>
            <a:r>
              <a:rPr lang="en-US" dirty="0" smtClean="0"/>
              <a:t>Common for schools to be decorated for holidays</a:t>
            </a:r>
            <a:endParaRPr lang="en-US" dirty="0"/>
          </a:p>
        </p:txBody>
      </p:sp>
      <p:pic>
        <p:nvPicPr>
          <p:cNvPr id="4" name="Picture 3" descr="georgewashingto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124200"/>
            <a:ext cx="1282700" cy="1701800"/>
          </a:xfrm>
          <a:prstGeom prst="rect">
            <a:avLst/>
          </a:prstGeom>
        </p:spPr>
      </p:pic>
      <p:pic>
        <p:nvPicPr>
          <p:cNvPr id="5" name="Picture 4" descr="lincoln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4267200"/>
            <a:ext cx="1054100" cy="1549400"/>
          </a:xfrm>
          <a:prstGeom prst="rect">
            <a:avLst/>
          </a:prstGeom>
        </p:spPr>
      </p:pic>
      <p:pic>
        <p:nvPicPr>
          <p:cNvPr id="12" name="Picture 11" descr="christopher-columbus-montage_~vl0012b04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8800" y="3429000"/>
            <a:ext cx="1366837" cy="1523999"/>
          </a:xfrm>
          <a:prstGeom prst="rect">
            <a:avLst/>
          </a:prstGeom>
        </p:spPr>
      </p:pic>
      <p:pic>
        <p:nvPicPr>
          <p:cNvPr id="16" name="Picture 15" descr="MLK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9600" y="4191000"/>
            <a:ext cx="1430916" cy="1549400"/>
          </a:xfrm>
          <a:prstGeom prst="rect">
            <a:avLst/>
          </a:prstGeom>
        </p:spPr>
      </p:pic>
      <p:pic>
        <p:nvPicPr>
          <p:cNvPr id="18" name="Picture 17" descr="Sant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38400" y="4572000"/>
            <a:ext cx="1333500" cy="1607766"/>
          </a:xfrm>
          <a:prstGeom prst="rect">
            <a:avLst/>
          </a:prstGeom>
        </p:spPr>
      </p:pic>
      <p:pic>
        <p:nvPicPr>
          <p:cNvPr id="20" name="Picture 19" descr="Thanksgiving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29000" y="5562600"/>
            <a:ext cx="1765300" cy="913802"/>
          </a:xfrm>
          <a:prstGeom prst="rect">
            <a:avLst/>
          </a:prstGeom>
        </p:spPr>
      </p:pic>
      <p:pic>
        <p:nvPicPr>
          <p:cNvPr id="21" name="Picture 20" descr="free-Easter-Holiday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38800" y="5334000"/>
            <a:ext cx="1143000" cy="1270000"/>
          </a:xfrm>
          <a:prstGeom prst="rect">
            <a:avLst/>
          </a:prstGeom>
        </p:spPr>
      </p:pic>
      <p:pic>
        <p:nvPicPr>
          <p:cNvPr id="22" name="Picture 21" descr="Valentine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62800" y="5562600"/>
            <a:ext cx="1568824" cy="1066800"/>
          </a:xfrm>
          <a:prstGeom prst="rect">
            <a:avLst/>
          </a:prstGeom>
        </p:spPr>
      </p:pic>
      <p:pic>
        <p:nvPicPr>
          <p:cNvPr id="23" name="Picture 22" descr="TN_witchA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96000" y="3200400"/>
            <a:ext cx="1778000" cy="1727200"/>
          </a:xfrm>
          <a:prstGeom prst="rect">
            <a:avLst/>
          </a:prstGeom>
        </p:spPr>
      </p:pic>
      <p:pic>
        <p:nvPicPr>
          <p:cNvPr id="19" name="Picture 18" descr="independence day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43800" y="3733800"/>
            <a:ext cx="1414463" cy="1676400"/>
          </a:xfrm>
          <a:prstGeom prst="rect">
            <a:avLst/>
          </a:prstGeom>
        </p:spPr>
      </p:pic>
      <p:pic>
        <p:nvPicPr>
          <p:cNvPr id="24" name="Picture 23" descr="bell.gi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72400" y="2286000"/>
            <a:ext cx="1066800" cy="1244600"/>
          </a:xfrm>
          <a:prstGeom prst="rect">
            <a:avLst/>
          </a:prstGeom>
        </p:spPr>
      </p:pic>
      <p:sp>
        <p:nvSpPr>
          <p:cNvPr id="27" name="5-Point Star 26">
            <a:hlinkClick r:id="" action="ppaction://hlinkshowjump?jump=previousslide"/>
          </p:cNvPr>
          <p:cNvSpPr/>
          <p:nvPr/>
        </p:nvSpPr>
        <p:spPr>
          <a:xfrm>
            <a:off x="8077200" y="304800"/>
            <a:ext cx="685800" cy="685800"/>
          </a:xfrm>
          <a:prstGeom prst="star5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2667000"/>
          </a:xfrm>
        </p:spPr>
        <p:txBody>
          <a:bodyPr/>
          <a:lstStyle/>
          <a:p>
            <a:r>
              <a:rPr lang="en-US" dirty="0" smtClean="0"/>
              <a:t>The question of the year….gives unity to the years </a:t>
            </a:r>
            <a:r>
              <a:rPr lang="en-US" dirty="0" err="1" smtClean="0"/>
              <a:t>work..let’s</a:t>
            </a:r>
            <a:r>
              <a:rPr lang="en-US" dirty="0" smtClean="0"/>
              <a:t> the teacher know where they are headed.</a:t>
            </a:r>
            <a:endParaRPr lang="en-US" dirty="0"/>
          </a:p>
        </p:txBody>
      </p:sp>
      <p:sp>
        <p:nvSpPr>
          <p:cNvPr id="4" name="5-Point Star 3">
            <a:hlinkClick r:id="rId2" action="ppaction://hlinksldjump"/>
          </p:cNvPr>
          <p:cNvSpPr/>
          <p:nvPr/>
        </p:nvSpPr>
        <p:spPr>
          <a:xfrm>
            <a:off x="8077200" y="304800"/>
            <a:ext cx="685800" cy="609600"/>
          </a:xfrm>
          <a:prstGeom prst="star5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" y="51054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/>
              </a:rPr>
              <a:t>For example: How does what we learn about famous people effect our future?</a:t>
            </a:r>
            <a:endParaRPr lang="en-US" sz="2400" dirty="0"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kedadd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181600"/>
            <a:ext cx="1101067" cy="167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1828800"/>
          </a:xfrm>
        </p:spPr>
        <p:txBody>
          <a:bodyPr/>
          <a:lstStyle/>
          <a:p>
            <a:r>
              <a:rPr lang="en-US" dirty="0" smtClean="0"/>
              <a:t>Biographies</a:t>
            </a:r>
          </a:p>
          <a:p>
            <a:pPr lvl="1"/>
            <a:r>
              <a:rPr lang="en-US" dirty="0" smtClean="0"/>
              <a:t>Lives of real people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38200" y="3657600"/>
            <a:ext cx="7772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Historical Fiction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7" charset="-128"/>
              </a:rPr>
              <a:t>Gives insight into the way of life in our culture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27" charset="-128"/>
            </a:endParaRPr>
          </a:p>
        </p:txBody>
      </p:sp>
      <p:pic>
        <p:nvPicPr>
          <p:cNvPr id="7" name="Picture 6" descr="BenFrankli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0" y="2209800"/>
            <a:ext cx="1308100" cy="1587500"/>
          </a:xfrm>
          <a:prstGeom prst="rect">
            <a:avLst/>
          </a:prstGeom>
        </p:spPr>
      </p:pic>
      <p:pic>
        <p:nvPicPr>
          <p:cNvPr id="8" name="Picture 7" descr="250px-Rembrandt_Peale-Thomas_Jeffers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762000"/>
            <a:ext cx="1114425" cy="1328395"/>
          </a:xfrm>
          <a:prstGeom prst="rect">
            <a:avLst/>
          </a:prstGeom>
        </p:spPr>
      </p:pic>
      <p:pic>
        <p:nvPicPr>
          <p:cNvPr id="6" name="Picture 5" descr="Pres Da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200" y="1905000"/>
            <a:ext cx="1744786" cy="1262062"/>
          </a:xfrm>
          <a:prstGeom prst="rect">
            <a:avLst/>
          </a:prstGeom>
        </p:spPr>
      </p:pic>
      <p:pic>
        <p:nvPicPr>
          <p:cNvPr id="10" name="Picture 9" descr="cruelwar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4495800"/>
            <a:ext cx="1047750" cy="1466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mericanHistory">
  <a:themeElements>
    <a:clrScheme name="Office Theme 1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Office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earning to Write">
  <a:themeElements>
    <a:clrScheme name="Custom 1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1C2BA6"/>
      </a:hlink>
      <a:folHlink>
        <a:srgbClr val="0C23B1"/>
      </a:folHlink>
    </a:clrScheme>
    <a:fontScheme name="Office Them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AmericanHistory.pot</Template>
  <TotalTime>457</TotalTime>
  <Words>369</Words>
  <Application>Microsoft Macintosh PowerPoint</Application>
  <PresentationFormat>On-screen Show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AmericanHistory</vt:lpstr>
      <vt:lpstr>Learning to Write</vt:lpstr>
      <vt:lpstr>History  in the  Social Studies Curriculum</vt:lpstr>
      <vt:lpstr>Slide 2</vt:lpstr>
      <vt:lpstr>Slide 3</vt:lpstr>
      <vt:lpstr>We study history to…….</vt:lpstr>
      <vt:lpstr>How Do We Teach History</vt:lpstr>
      <vt:lpstr>Strategy and Process</vt:lpstr>
      <vt:lpstr>Holiday Curriculum</vt:lpstr>
      <vt:lpstr>Theme</vt:lpstr>
      <vt:lpstr>Trade Books</vt:lpstr>
      <vt:lpstr>Young Historians</vt:lpstr>
      <vt:lpstr>Time and Chronology</vt:lpstr>
      <vt:lpstr>Resources</vt:lpstr>
    </vt:vector>
  </TitlesOfParts>
  <Company>Holy Family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 in the  Social Studies Curriculum</dc:title>
  <dc:creator>rparmigiani</dc:creator>
  <cp:lastModifiedBy>Rosemary Parmigiani</cp:lastModifiedBy>
  <cp:revision>16</cp:revision>
  <dcterms:created xsi:type="dcterms:W3CDTF">2010-11-03T15:12:39Z</dcterms:created>
  <dcterms:modified xsi:type="dcterms:W3CDTF">2010-11-03T15:17:23Z</dcterms:modified>
</cp:coreProperties>
</file>